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gImDgDsMuVlcUlOf3nYiIW3P5i1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2049bf26a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2049bf26a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2049bf26a3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2049bf26a3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/>
          <p:nvPr/>
        </p:nvSpPr>
        <p:spPr>
          <a:xfrm>
            <a:off x="5796401" y="3378954"/>
            <a:ext cx="6394567" cy="3479046"/>
          </a:xfrm>
          <a:custGeom>
            <a:rect b="b" l="l" r="r" t="t"/>
            <a:pathLst>
              <a:path extrusionOk="0" h="3479046" w="6394567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39000">
                <a:schemeClr val="lt2"/>
              </a:gs>
              <a:gs pos="100000">
                <a:srgbClr val="E4BBB7"/>
              </a:gs>
            </a:gsLst>
            <a:lin ang="1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2"/>
          <p:cNvSpPr txBox="1"/>
          <p:nvPr>
            <p:ph type="ctrTitle"/>
          </p:nvPr>
        </p:nvSpPr>
        <p:spPr>
          <a:xfrm>
            <a:off x="1066801" y="1122363"/>
            <a:ext cx="6211185" cy="23052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2"/>
          <p:cNvSpPr txBox="1"/>
          <p:nvPr>
            <p:ph idx="1" type="subTitle"/>
          </p:nvPr>
        </p:nvSpPr>
        <p:spPr>
          <a:xfrm>
            <a:off x="1066802" y="3549048"/>
            <a:ext cx="5029198" cy="19562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22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2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1"/>
          <p:cNvSpPr txBox="1"/>
          <p:nvPr>
            <p:ph type="title"/>
          </p:nvPr>
        </p:nvSpPr>
        <p:spPr>
          <a:xfrm>
            <a:off x="1066800" y="936841"/>
            <a:ext cx="10239338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1"/>
          <p:cNvSpPr txBox="1"/>
          <p:nvPr>
            <p:ph idx="1" type="body"/>
          </p:nvPr>
        </p:nvSpPr>
        <p:spPr>
          <a:xfrm rot="5400000">
            <a:off x="4350676" y="-1141132"/>
            <a:ext cx="3677683" cy="1023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31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1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1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2"/>
          <p:cNvSpPr txBox="1"/>
          <p:nvPr>
            <p:ph type="title"/>
          </p:nvPr>
        </p:nvSpPr>
        <p:spPr>
          <a:xfrm rot="5400000">
            <a:off x="7782463" y="2143664"/>
            <a:ext cx="4633823" cy="250884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2"/>
          <p:cNvSpPr txBox="1"/>
          <p:nvPr>
            <p:ph idx="1" type="body"/>
          </p:nvPr>
        </p:nvSpPr>
        <p:spPr>
          <a:xfrm rot="5400000">
            <a:off x="2502739" y="-354761"/>
            <a:ext cx="4633823" cy="75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32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32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2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049bf26a3_0_63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g32049bf26a3_0_63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30200" lvl="1" marL="914400">
              <a:spcBef>
                <a:spcPts val="500"/>
              </a:spcBef>
              <a:spcAft>
                <a:spcPts val="0"/>
              </a:spcAft>
              <a:buSzPts val="1600"/>
              <a:buChar char="–"/>
              <a:defRPr/>
            </a:lvl2pPr>
            <a:lvl3pPr indent="-317500" lvl="2" marL="1371600"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–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5pPr>
            <a:lvl6pPr indent="-342900" lvl="5" marL="274320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g32049bf26a3_0_6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3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3"/>
          <p:cNvSpPr txBox="1"/>
          <p:nvPr>
            <p:ph idx="1" type="body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23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3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3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/>
          <p:nvPr>
            <p:ph type="title"/>
          </p:nvPr>
        </p:nvSpPr>
        <p:spPr>
          <a:xfrm>
            <a:off x="1066800" y="963283"/>
            <a:ext cx="10096500" cy="9160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" type="body"/>
          </p:nvPr>
        </p:nvSpPr>
        <p:spPr>
          <a:xfrm>
            <a:off x="1066801" y="1879287"/>
            <a:ext cx="4739628" cy="5821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 cap="none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1" name="Google Shape;31;p24"/>
          <p:cNvSpPr txBox="1"/>
          <p:nvPr>
            <p:ph idx="2" type="body"/>
          </p:nvPr>
        </p:nvSpPr>
        <p:spPr>
          <a:xfrm>
            <a:off x="1066801" y="2505075"/>
            <a:ext cx="4739628" cy="33896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4"/>
          <p:cNvSpPr txBox="1"/>
          <p:nvPr>
            <p:ph idx="3" type="body"/>
          </p:nvPr>
        </p:nvSpPr>
        <p:spPr>
          <a:xfrm>
            <a:off x="6400330" y="1879287"/>
            <a:ext cx="4762970" cy="5821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 cap="none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3" name="Google Shape;33;p24"/>
          <p:cNvSpPr txBox="1"/>
          <p:nvPr>
            <p:ph idx="4" type="body"/>
          </p:nvPr>
        </p:nvSpPr>
        <p:spPr>
          <a:xfrm>
            <a:off x="6400330" y="2505075"/>
            <a:ext cx="4762970" cy="33896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24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4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5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5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5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6"/>
          <p:cNvSpPr/>
          <p:nvPr/>
        </p:nvSpPr>
        <p:spPr>
          <a:xfrm>
            <a:off x="6284115" y="3378954"/>
            <a:ext cx="5907885" cy="3479046"/>
          </a:xfrm>
          <a:custGeom>
            <a:rect b="b" l="l" r="r" t="t"/>
            <a:pathLst>
              <a:path extrusionOk="0" h="3479046" w="5907885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23000">
                <a:schemeClr val="lt2"/>
              </a:gs>
              <a:gs pos="100000">
                <a:srgbClr val="E4BBB7"/>
              </a:gs>
            </a:gsLst>
            <a:lin ang="4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6"/>
          <p:cNvSpPr/>
          <p:nvPr/>
        </p:nvSpPr>
        <p:spPr>
          <a:xfrm rot="10800000">
            <a:off x="0" y="0"/>
            <a:ext cx="2923855" cy="1479128"/>
          </a:xfrm>
          <a:custGeom>
            <a:rect b="b" l="l" r="r" t="t"/>
            <a:pathLst>
              <a:path extrusionOk="0" h="1479128" w="2923855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33000">
                <a:schemeClr val="lt2"/>
              </a:gs>
              <a:gs pos="100000">
                <a:srgbClr val="E4BBB7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6"/>
          <p:cNvSpPr txBox="1"/>
          <p:nvPr>
            <p:ph type="title"/>
          </p:nvPr>
        </p:nvSpPr>
        <p:spPr>
          <a:xfrm>
            <a:off x="1066800" y="1709738"/>
            <a:ext cx="6455434" cy="29812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6"/>
          <p:cNvSpPr txBox="1"/>
          <p:nvPr>
            <p:ph idx="1" type="body"/>
          </p:nvPr>
        </p:nvSpPr>
        <p:spPr>
          <a:xfrm>
            <a:off x="1066800" y="4759252"/>
            <a:ext cx="5397260" cy="9557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26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6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6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7"/>
          <p:cNvSpPr txBox="1"/>
          <p:nvPr>
            <p:ph type="title"/>
          </p:nvPr>
        </p:nvSpPr>
        <p:spPr>
          <a:xfrm>
            <a:off x="1066799" y="936841"/>
            <a:ext cx="10092477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7"/>
          <p:cNvSpPr txBox="1"/>
          <p:nvPr>
            <p:ph idx="1" type="body"/>
          </p:nvPr>
        </p:nvSpPr>
        <p:spPr>
          <a:xfrm>
            <a:off x="1066800" y="2117341"/>
            <a:ext cx="4809482" cy="37601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27"/>
          <p:cNvSpPr txBox="1"/>
          <p:nvPr>
            <p:ph idx="2" type="body"/>
          </p:nvPr>
        </p:nvSpPr>
        <p:spPr>
          <a:xfrm>
            <a:off x="6349795" y="2117341"/>
            <a:ext cx="4809482" cy="37601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7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7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7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8"/>
          <p:cNvSpPr txBox="1"/>
          <p:nvPr>
            <p:ph type="title"/>
          </p:nvPr>
        </p:nvSpPr>
        <p:spPr>
          <a:xfrm>
            <a:off x="1066800" y="1357223"/>
            <a:ext cx="8886884" cy="1043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8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8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8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9"/>
          <p:cNvSpPr txBox="1"/>
          <p:nvPr>
            <p:ph type="title"/>
          </p:nvPr>
        </p:nvSpPr>
        <p:spPr>
          <a:xfrm>
            <a:off x="1066800" y="770626"/>
            <a:ext cx="3705225" cy="12867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9"/>
          <p:cNvSpPr txBox="1"/>
          <p:nvPr>
            <p:ph idx="1" type="body"/>
          </p:nvPr>
        </p:nvSpPr>
        <p:spPr>
          <a:xfrm>
            <a:off x="5183188" y="1075426"/>
            <a:ext cx="5980112" cy="4768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4" name="Google Shape;64;p29"/>
          <p:cNvSpPr txBox="1"/>
          <p:nvPr>
            <p:ph idx="2" type="body"/>
          </p:nvPr>
        </p:nvSpPr>
        <p:spPr>
          <a:xfrm>
            <a:off x="1066800" y="2057400"/>
            <a:ext cx="3705225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9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9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9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0"/>
          <p:cNvSpPr txBox="1"/>
          <p:nvPr>
            <p:ph type="title"/>
          </p:nvPr>
        </p:nvSpPr>
        <p:spPr>
          <a:xfrm>
            <a:off x="1066800" y="782128"/>
            <a:ext cx="3705225" cy="12752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0"/>
          <p:cNvSpPr/>
          <p:nvPr>
            <p:ph idx="2" type="pic"/>
          </p:nvPr>
        </p:nvSpPr>
        <p:spPr>
          <a:xfrm>
            <a:off x="5183188" y="1143000"/>
            <a:ext cx="5980112" cy="45720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30"/>
          <p:cNvSpPr txBox="1"/>
          <p:nvPr>
            <p:ph idx="1" type="body"/>
          </p:nvPr>
        </p:nvSpPr>
        <p:spPr>
          <a:xfrm>
            <a:off x="1066800" y="2057400"/>
            <a:ext cx="3705225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30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0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0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1"/>
          <p:cNvSpPr txBox="1"/>
          <p:nvPr>
            <p:ph idx="1" type="body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idx="10" type="dt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1" type="ftr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0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jpg"/><Relationship Id="rId4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17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ncient blue, brown, and yellow mosaic tiles" id="96" name="Google Shape;9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" y="10"/>
            <a:ext cx="1219197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"/>
          <p:cNvSpPr/>
          <p:nvPr/>
        </p:nvSpPr>
        <p:spPr>
          <a:xfrm rot="5400000">
            <a:off x="960265" y="-960268"/>
            <a:ext cx="6857998" cy="87785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6000">
                <a:srgbClr val="000000">
                  <a:alpha val="57647"/>
                </a:srgbClr>
              </a:gs>
              <a:gs pos="100000">
                <a:srgbClr val="000000">
                  <a:alpha val="5098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"/>
          <p:cNvSpPr txBox="1"/>
          <p:nvPr>
            <p:ph type="ctrTitle"/>
          </p:nvPr>
        </p:nvSpPr>
        <p:spPr>
          <a:xfrm>
            <a:off x="1066802" y="1122363"/>
            <a:ext cx="5029198" cy="23052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GB">
                <a:solidFill>
                  <a:srgbClr val="FFFFFF"/>
                </a:solidFill>
              </a:rPr>
              <a:t>Big Bird: Transformers for Longer Sequences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9" name="Google Shape;99;p1"/>
          <p:cNvSpPr txBox="1"/>
          <p:nvPr>
            <p:ph idx="1" type="subTitle"/>
          </p:nvPr>
        </p:nvSpPr>
        <p:spPr>
          <a:xfrm>
            <a:off x="1066802" y="3549048"/>
            <a:ext cx="5029198" cy="19562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GB">
                <a:solidFill>
                  <a:schemeClr val="lt1"/>
                </a:solidFill>
              </a:rPr>
              <a:t>Manzil Zaheer, Guru Guruganesh, Avinava Dubey, Joshua Ainslie, Chris Alberti, Santiago Ontanon, Philip Pham, Anirudh Ravula, Qifan Wang, Li Yang, Amr Ahmed 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Something Missing!</a:t>
            </a:r>
            <a:endParaRPr/>
          </a:p>
        </p:txBody>
      </p:sp>
      <p:sp>
        <p:nvSpPr>
          <p:cNvPr id="169" name="Google Shape;169;p10"/>
          <p:cNvSpPr txBox="1"/>
          <p:nvPr>
            <p:ph idx="1" type="body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GB"/>
              <a:t>Need Global connections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Look at proof of universal approximation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 It needs some nodes connected to everyone</a:t>
            </a:r>
            <a:endParaRPr/>
          </a:p>
          <a:p>
            <a:pPr indent="-1143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70" name="Google Shape;17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41471" y="2400186"/>
            <a:ext cx="3741715" cy="36663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1"/>
          <p:cNvSpPr txBox="1"/>
          <p:nvPr>
            <p:ph type="title"/>
          </p:nvPr>
        </p:nvSpPr>
        <p:spPr>
          <a:xfrm>
            <a:off x="542014" y="203049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Final Attention Pattern</a:t>
            </a:r>
            <a:endParaRPr/>
          </a:p>
        </p:txBody>
      </p:sp>
      <p:pic>
        <p:nvPicPr>
          <p:cNvPr id="176" name="Google Shape;17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839" y="4892045"/>
            <a:ext cx="4047555" cy="196595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1"/>
          <p:cNvSpPr txBox="1"/>
          <p:nvPr>
            <p:ph idx="1" type="body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78" name="Google Shape;17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6606" y="1455884"/>
            <a:ext cx="9457685" cy="36776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2049bf26a3_0_11"/>
          <p:cNvSpPr txBox="1"/>
          <p:nvPr>
            <p:ph type="title"/>
          </p:nvPr>
        </p:nvSpPr>
        <p:spPr>
          <a:xfrm>
            <a:off x="415650" y="330317"/>
            <a:ext cx="11360700" cy="763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06666"/>
                </a:solidFill>
              </a:rPr>
              <a:t>Universal Approximators</a:t>
            </a:r>
            <a:endParaRPr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650">
                <a:solidFill>
                  <a:srgbClr val="DD7E6B"/>
                </a:solidFill>
              </a:rPr>
              <a:t>It must be able to learn any </a:t>
            </a:r>
            <a:r>
              <a:rPr i="1" lang="en-GB" sz="1650">
                <a:solidFill>
                  <a:srgbClr val="DD7E6B"/>
                </a:solidFill>
              </a:rPr>
              <a:t>continuous</a:t>
            </a:r>
            <a:r>
              <a:rPr i="1" lang="en-GB" sz="1650">
                <a:solidFill>
                  <a:srgbClr val="DD7E6B"/>
                </a:solidFill>
              </a:rPr>
              <a:t> function approximately</a:t>
            </a:r>
            <a:r>
              <a:rPr lang="en-GB" sz="1650">
                <a:solidFill>
                  <a:srgbClr val="E06666"/>
                </a:solidFill>
              </a:rPr>
              <a:t> </a:t>
            </a:r>
            <a:endParaRPr sz="1650">
              <a:solidFill>
                <a:srgbClr val="E06666"/>
              </a:solidFill>
            </a:endParaRPr>
          </a:p>
        </p:txBody>
      </p:sp>
      <p:sp>
        <p:nvSpPr>
          <p:cNvPr id="184" name="Google Shape;184;g32049bf26a3_0_11"/>
          <p:cNvSpPr txBox="1"/>
          <p:nvPr/>
        </p:nvSpPr>
        <p:spPr>
          <a:xfrm>
            <a:off x="5738533" y="4178133"/>
            <a:ext cx="5411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</p:txBody>
      </p:sp>
      <p:pic>
        <p:nvPicPr>
          <p:cNvPr id="185" name="Google Shape;185;g32049bf26a3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83700"/>
            <a:ext cx="6488200" cy="416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32049bf26a3_0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2467" y="1583700"/>
            <a:ext cx="5118400" cy="4245034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32049bf26a3_0_11"/>
          <p:cNvSpPr txBox="1"/>
          <p:nvPr/>
        </p:nvSpPr>
        <p:spPr>
          <a:xfrm>
            <a:off x="633750" y="5828725"/>
            <a:ext cx="55707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50">
                <a:solidFill>
                  <a:srgbClr val="DD7E6B"/>
                </a:solidFill>
              </a:rPr>
              <a:t>Shows how a mechanism can approximate the relationships</a:t>
            </a:r>
            <a:endParaRPr b="1" sz="1650">
              <a:solidFill>
                <a:srgbClr val="E06666"/>
              </a:solidFill>
            </a:endParaRPr>
          </a:p>
        </p:txBody>
      </p:sp>
      <p:sp>
        <p:nvSpPr>
          <p:cNvPr id="188" name="Google Shape;188;g32049bf26a3_0_11"/>
          <p:cNvSpPr txBox="1"/>
          <p:nvPr/>
        </p:nvSpPr>
        <p:spPr>
          <a:xfrm>
            <a:off x="7928450" y="5752300"/>
            <a:ext cx="30000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50">
                <a:solidFill>
                  <a:srgbClr val="DD7E6B"/>
                </a:solidFill>
              </a:rPr>
              <a:t>Combines smaller pieces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g32049bf26a3_0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450" y="1475400"/>
            <a:ext cx="6432924" cy="2894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g32049bf26a3_0_67"/>
          <p:cNvSpPr txBox="1"/>
          <p:nvPr>
            <p:ph type="title"/>
          </p:nvPr>
        </p:nvSpPr>
        <p:spPr>
          <a:xfrm>
            <a:off x="415650" y="330317"/>
            <a:ext cx="11360700" cy="763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06666"/>
                </a:solidFill>
              </a:rPr>
              <a:t>Turing Completeness</a:t>
            </a:r>
            <a:endParaRPr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1650">
                <a:solidFill>
                  <a:srgbClr val="DD7E6B"/>
                </a:solidFill>
              </a:rPr>
              <a:t>System is capable of solving any kind of problem as long as it has enough resources</a:t>
            </a:r>
            <a:endParaRPr>
              <a:solidFill>
                <a:srgbClr val="E06666"/>
              </a:solidFill>
            </a:endParaRPr>
          </a:p>
        </p:txBody>
      </p:sp>
      <p:pic>
        <p:nvPicPr>
          <p:cNvPr id="195" name="Google Shape;195;g32049bf26a3_0_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3125" y="1253250"/>
            <a:ext cx="4040150" cy="311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2"/>
          <p:cNvSpPr txBox="1"/>
          <p:nvPr>
            <p:ph idx="4294967295" type="title"/>
          </p:nvPr>
        </p:nvSpPr>
        <p:spPr>
          <a:xfrm>
            <a:off x="874643" y="485885"/>
            <a:ext cx="4305300" cy="18049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Limitation</a:t>
            </a:r>
            <a:endParaRPr/>
          </a:p>
        </p:txBody>
      </p:sp>
      <p:grpSp>
        <p:nvGrpSpPr>
          <p:cNvPr id="201" name="Google Shape;201;p12"/>
          <p:cNvGrpSpPr/>
          <p:nvPr/>
        </p:nvGrpSpPr>
        <p:grpSpPr>
          <a:xfrm>
            <a:off x="5179943" y="1302026"/>
            <a:ext cx="4953000" cy="4741862"/>
            <a:chOff x="0" y="0"/>
            <a:chExt cx="4953000" cy="4741862"/>
          </a:xfrm>
        </p:grpSpPr>
        <p:cxnSp>
          <p:nvCxnSpPr>
            <p:cNvPr id="202" name="Google Shape;202;p12"/>
            <p:cNvCxnSpPr/>
            <p:nvPr/>
          </p:nvCxnSpPr>
          <p:spPr>
            <a:xfrm>
              <a:off x="0" y="0"/>
              <a:ext cx="4953000" cy="0"/>
            </a:xfrm>
            <a:prstGeom prst="straightConnector1">
              <a:avLst/>
            </a:prstGeom>
            <a:solidFill>
              <a:schemeClr val="accent2"/>
            </a:solidFill>
            <a:ln cap="flat" cmpd="sng" w="12700">
              <a:solidFill>
                <a:schemeClr val="accent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03" name="Google Shape;203;p12"/>
            <p:cNvSpPr/>
            <p:nvPr/>
          </p:nvSpPr>
          <p:spPr>
            <a:xfrm>
              <a:off x="0" y="0"/>
              <a:ext cx="4953000" cy="23709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2"/>
            <p:cNvSpPr txBox="1"/>
            <p:nvPr/>
          </p:nvSpPr>
          <p:spPr>
            <a:xfrm>
              <a:off x="0" y="0"/>
              <a:ext cx="4953000" cy="23709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7150" lIns="137150" spcFirstLastPara="1" rIns="137150" wrap="square" tIns="1371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rial"/>
                <a:buNone/>
              </a:pPr>
              <a:r>
                <a:rPr lang="en-GB" sz="3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Original Full Attention Transformer can perform a task in O(1) layers</a:t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5" name="Google Shape;205;p12"/>
            <p:cNvCxnSpPr/>
            <p:nvPr/>
          </p:nvCxnSpPr>
          <p:spPr>
            <a:xfrm>
              <a:off x="0" y="2370931"/>
              <a:ext cx="4953000" cy="0"/>
            </a:xfrm>
            <a:prstGeom prst="straightConnector1">
              <a:avLst/>
            </a:prstGeom>
            <a:solidFill>
              <a:srgbClr val="A9A56E"/>
            </a:solidFill>
            <a:ln cap="flat" cmpd="sng" w="12700">
              <a:solidFill>
                <a:srgbClr val="A9A56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06" name="Google Shape;206;p12"/>
            <p:cNvSpPr/>
            <p:nvPr/>
          </p:nvSpPr>
          <p:spPr>
            <a:xfrm>
              <a:off x="0" y="2370931"/>
              <a:ext cx="4953000" cy="23709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2"/>
            <p:cNvSpPr txBox="1"/>
            <p:nvPr/>
          </p:nvSpPr>
          <p:spPr>
            <a:xfrm>
              <a:off x="0" y="2370931"/>
              <a:ext cx="4953000" cy="23709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7150" lIns="137150" spcFirstLastPara="1" rIns="137150" wrap="square" tIns="1371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rial"/>
                <a:buNone/>
              </a:pPr>
              <a:r>
                <a:rPr lang="en-GB" sz="3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All Sparse Attention Transformers including Bigbird need Ω(n) layers</a:t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Implementation</a:t>
            </a:r>
            <a:endParaRPr/>
          </a:p>
        </p:txBody>
      </p:sp>
      <p:sp>
        <p:nvSpPr>
          <p:cNvPr id="213" name="Google Shape;213;p13"/>
          <p:cNvSpPr txBox="1"/>
          <p:nvPr>
            <p:ph idx="1" type="body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Arbitrary Graph not Good on SIMD devices like GPU/TPU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           Using gathers can be slow and expensive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Blockify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          Reduce gathers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           Enables Rolling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14" name="Google Shape;21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91155" y="2960162"/>
            <a:ext cx="3080142" cy="3262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59692" y="3039008"/>
            <a:ext cx="3306905" cy="318367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3"/>
          <p:cNvSpPr/>
          <p:nvPr/>
        </p:nvSpPr>
        <p:spPr>
          <a:xfrm>
            <a:off x="7266597" y="4412974"/>
            <a:ext cx="1304909" cy="64405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Experiments</a:t>
            </a:r>
            <a:endParaRPr/>
          </a:p>
        </p:txBody>
      </p:sp>
      <p:sp>
        <p:nvSpPr>
          <p:cNvPr id="222" name="Google Shape;222;p14"/>
          <p:cNvSpPr txBox="1"/>
          <p:nvPr>
            <p:ph idx="1" type="body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GB"/>
              <a:t>Pretraining and MLM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GB"/>
              <a:t>Encoder only Task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  </a:t>
            </a:r>
            <a:r>
              <a:rPr lang="en-GB" sz="1600"/>
              <a:t>QA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/>
              <a:t>      Classificatio</a:t>
            </a:r>
            <a:endParaRPr sz="1600"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GB"/>
              <a:t>Encoder-Decoder Task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 </a:t>
            </a:r>
            <a:r>
              <a:rPr lang="en-GB" sz="1600"/>
              <a:t>Summarization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GB"/>
              <a:t>Genomics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5"/>
          <p:cNvSpPr txBox="1"/>
          <p:nvPr>
            <p:ph type="title"/>
          </p:nvPr>
        </p:nvSpPr>
        <p:spPr>
          <a:xfrm>
            <a:off x="1066801" y="1142999"/>
            <a:ext cx="3402256" cy="27142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Question Answering (QA)</a:t>
            </a:r>
            <a:endParaRPr/>
          </a:p>
        </p:txBody>
      </p:sp>
      <p:pic>
        <p:nvPicPr>
          <p:cNvPr id="229" name="Google Shape;22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71207" y="3545103"/>
            <a:ext cx="6694242" cy="2714222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5"/>
          <p:cNvSpPr txBox="1"/>
          <p:nvPr>
            <p:ph idx="1" type="body"/>
          </p:nvPr>
        </p:nvSpPr>
        <p:spPr>
          <a:xfrm>
            <a:off x="5618685" y="1461089"/>
            <a:ext cx="5506514" cy="1834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GB" sz="1700"/>
              <a:t>Transformer due to memory restriction can only take in fewer context (less documents)</a:t>
            </a:r>
            <a:endParaRPr/>
          </a:p>
          <a:p>
            <a:pPr indent="-12065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t/>
            </a:r>
            <a:endParaRPr sz="1700"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GB" sz="1700"/>
              <a:t>Bigbird can take in more context therefore </a:t>
            </a:r>
            <a:r>
              <a:rPr lang="en-GB" sz="1700"/>
              <a:t>generate</a:t>
            </a:r>
            <a:r>
              <a:rPr lang="en-GB" sz="1700"/>
              <a:t> more accurate answers</a:t>
            </a:r>
            <a:endParaRPr sz="17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Document Classification</a:t>
            </a:r>
            <a:endParaRPr/>
          </a:p>
        </p:txBody>
      </p:sp>
      <p:pic>
        <p:nvPicPr>
          <p:cNvPr id="236" name="Google Shape;236;p1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8605" y="2601384"/>
            <a:ext cx="9124736" cy="2590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7"/>
          <p:cNvSpPr txBox="1"/>
          <p:nvPr>
            <p:ph type="title"/>
          </p:nvPr>
        </p:nvSpPr>
        <p:spPr>
          <a:xfrm>
            <a:off x="914400" y="3907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Summarization</a:t>
            </a:r>
            <a:endParaRPr/>
          </a:p>
        </p:txBody>
      </p:sp>
      <p:sp>
        <p:nvSpPr>
          <p:cNvPr id="243" name="Google Shape;243;p17"/>
          <p:cNvSpPr txBox="1"/>
          <p:nvPr>
            <p:ph idx="1" type="body"/>
          </p:nvPr>
        </p:nvSpPr>
        <p:spPr>
          <a:xfrm>
            <a:off x="914400" y="14792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Generative Task : Encoder-Decoder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the salient content can be evenly distributed in the long document, not just in first 512 tokens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longer documents exhibit a richer discourse structure and summaries are considerably more abstractive, thereby observing more context helps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Only Encoder need long sequence</a:t>
            </a:r>
            <a:endParaRPr/>
          </a:p>
        </p:txBody>
      </p:sp>
      <p:pic>
        <p:nvPicPr>
          <p:cNvPr descr="A close-up of a document&#10;&#10;Description automatically generated" id="244" name="Google Shape;24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8238" y="4164790"/>
            <a:ext cx="3915337" cy="24278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-up of a document&#10;&#10;Description automatically generated" id="245" name="Google Shape;24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87592" y="4164790"/>
            <a:ext cx="3966170" cy="2572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Transformer sequence to sequence model</a:t>
            </a:r>
            <a:endParaRPr/>
          </a:p>
        </p:txBody>
      </p:sp>
      <p:sp>
        <p:nvSpPr>
          <p:cNvPr id="105" name="Google Shape;105;p2"/>
          <p:cNvSpPr txBox="1"/>
          <p:nvPr>
            <p:ph idx="1" type="body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The key innovation in Transformers is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the introduction of a self-attention mechanism</a:t>
            </a:r>
            <a:endParaRPr/>
          </a:p>
        </p:txBody>
      </p:sp>
      <p:pic>
        <p:nvPicPr>
          <p:cNvPr id="106" name="Google Shape;10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89511" y="1953706"/>
            <a:ext cx="4306877" cy="4533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8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GB"/>
              <a:t>Summarization ROUGE score for long documents</a:t>
            </a:r>
            <a:endParaRPr/>
          </a:p>
        </p:txBody>
      </p:sp>
      <p:pic>
        <p:nvPicPr>
          <p:cNvPr id="252" name="Google Shape;252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8812" y="2185076"/>
            <a:ext cx="8324872" cy="467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9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Genomic Sequences</a:t>
            </a:r>
            <a:endParaRPr/>
          </a:p>
        </p:txBody>
      </p:sp>
      <p:sp>
        <p:nvSpPr>
          <p:cNvPr id="258" name="Google Shape;258;p19"/>
          <p:cNvSpPr txBox="1"/>
          <p:nvPr>
            <p:ph idx="1" type="body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Promoter Region Prediction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Identify transcription initiation site in DNA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Bigbird achieves SoTA on classifying DNA as promoter regions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Chromatin-Profile Prediction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Jointly predict 919 functional effects on DNA fragments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 AUC on held-out DNA fragment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  SoTA for HM, known to have long-range correlation</a:t>
            </a:r>
            <a:endParaRPr/>
          </a:p>
        </p:txBody>
      </p:sp>
      <p:pic>
        <p:nvPicPr>
          <p:cNvPr id="259" name="Google Shape;25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1555" y="1939921"/>
            <a:ext cx="2733681" cy="1489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48855" y="4091372"/>
            <a:ext cx="2866845" cy="1505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toy bird sitting on a robot&#10;&#10;Description automatically generated" id="265" name="Google Shape;26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0779"/>
            <a:ext cx="12192000" cy="673722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0"/>
          <p:cNvSpPr txBox="1"/>
          <p:nvPr/>
        </p:nvSpPr>
        <p:spPr>
          <a:xfrm>
            <a:off x="245889" y="322728"/>
            <a:ext cx="2812356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7" name="Google Shape;26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47047" y="273126"/>
            <a:ext cx="1600212" cy="1619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"/>
          <p:cNvSpPr txBox="1"/>
          <p:nvPr>
            <p:ph type="title"/>
          </p:nvPr>
        </p:nvSpPr>
        <p:spPr>
          <a:xfrm>
            <a:off x="1066800" y="963283"/>
            <a:ext cx="10096500" cy="9160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Transformers</a:t>
            </a:r>
            <a:endParaRPr/>
          </a:p>
        </p:txBody>
      </p:sp>
      <p:sp>
        <p:nvSpPr>
          <p:cNvPr id="112" name="Google Shape;112;p3"/>
          <p:cNvSpPr txBox="1"/>
          <p:nvPr>
            <p:ph idx="1" type="body"/>
          </p:nvPr>
        </p:nvSpPr>
        <p:spPr>
          <a:xfrm>
            <a:off x="1066801" y="1879287"/>
            <a:ext cx="4739628" cy="5821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GB"/>
              <a:t>ADVANTAGES</a:t>
            </a:r>
            <a:endParaRPr/>
          </a:p>
        </p:txBody>
      </p:sp>
      <p:sp>
        <p:nvSpPr>
          <p:cNvPr id="113" name="Google Shape;113;p3"/>
          <p:cNvSpPr txBox="1"/>
          <p:nvPr>
            <p:ph idx="2" type="body"/>
          </p:nvPr>
        </p:nvSpPr>
        <p:spPr>
          <a:xfrm>
            <a:off x="1066801" y="2505075"/>
            <a:ext cx="4739628" cy="33896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Parallelization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Faster to run and train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Handling long-range dependencies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Scalability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…..</a:t>
            </a:r>
            <a:endParaRPr/>
          </a:p>
          <a:p>
            <a:pPr indent="-1143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14" name="Google Shape;114;p3"/>
          <p:cNvSpPr txBox="1"/>
          <p:nvPr>
            <p:ph idx="3" type="body"/>
          </p:nvPr>
        </p:nvSpPr>
        <p:spPr>
          <a:xfrm>
            <a:off x="6400330" y="1879287"/>
            <a:ext cx="4762970" cy="5821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GB"/>
              <a:t>LIMITATIONS</a:t>
            </a:r>
            <a:endParaRPr/>
          </a:p>
        </p:txBody>
      </p:sp>
      <p:sp>
        <p:nvSpPr>
          <p:cNvPr id="115" name="Google Shape;115;p3"/>
          <p:cNvSpPr txBox="1"/>
          <p:nvPr>
            <p:ph idx="4" type="body"/>
          </p:nvPr>
        </p:nvSpPr>
        <p:spPr>
          <a:xfrm>
            <a:off x="6400330" y="2505075"/>
            <a:ext cx="4762970" cy="33896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Expensive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Memory Intensive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Struggle with Handling Extremely Long Sequences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…..</a:t>
            </a:r>
            <a:endParaRPr/>
          </a:p>
          <a:p>
            <a:pPr indent="-1143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16" name="Google Shape;11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20140" y="4579187"/>
            <a:ext cx="3510285" cy="1466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Performance</a:t>
            </a:r>
            <a:endParaRPr/>
          </a:p>
        </p:txBody>
      </p:sp>
      <p:pic>
        <p:nvPicPr>
          <p:cNvPr id="122" name="Google Shape;122;p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45534" y="2139950"/>
            <a:ext cx="4132531" cy="36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/>
          <p:nvPr>
            <p:ph idx="1" type="body"/>
          </p:nvPr>
        </p:nvSpPr>
        <p:spPr>
          <a:xfrm>
            <a:off x="1069848" y="659958"/>
            <a:ext cx="8883900" cy="51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GB"/>
              <a:t>Background and motivation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       Full attention mechanism is expensive and memory intensive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GB"/>
              <a:t>Proposed Method-Bigbird</a:t>
            </a:r>
            <a:endParaRPr b="1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/>
              <a:t>            Main Idea- Sparse attention</a:t>
            </a:r>
            <a:endParaRPr/>
          </a:p>
          <a:p>
            <a:pPr indent="-1143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Full Attention Graph</a:t>
            </a:r>
            <a:endParaRPr/>
          </a:p>
        </p:txBody>
      </p:sp>
      <p:sp>
        <p:nvSpPr>
          <p:cNvPr id="133" name="Google Shape;133;p6"/>
          <p:cNvSpPr txBox="1"/>
          <p:nvPr>
            <p:ph idx="1" type="body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34" name="Google Shape;13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2464" y="2139696"/>
            <a:ext cx="8954343" cy="3473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Questions</a:t>
            </a:r>
            <a:endParaRPr/>
          </a:p>
        </p:txBody>
      </p:sp>
      <p:sp>
        <p:nvSpPr>
          <p:cNvPr id="140" name="Google Shape;140;p7"/>
          <p:cNvSpPr txBox="1"/>
          <p:nvPr>
            <p:ph idx="1" type="body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Do we need all the edges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What we need is ease of Information Flow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Measure:Mixing time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/>
              <a:t>Many random Graph models e.g. Erdos Renyi, Watts-strogatz replicate it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41" name="Google Shape;14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3104" y="4249126"/>
            <a:ext cx="2070423" cy="206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6849" y="4370714"/>
            <a:ext cx="2000437" cy="1879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62301" y="4249126"/>
            <a:ext cx="2182967" cy="211568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7"/>
          <p:cNvSpPr txBox="1"/>
          <p:nvPr/>
        </p:nvSpPr>
        <p:spPr>
          <a:xfrm>
            <a:off x="1582332" y="6385100"/>
            <a:ext cx="13119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Complete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7"/>
          <p:cNvSpPr txBox="1"/>
          <p:nvPr/>
        </p:nvSpPr>
        <p:spPr>
          <a:xfrm>
            <a:off x="4773091" y="6385100"/>
            <a:ext cx="190763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Watts-strogatz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8457474" y="6385100"/>
            <a:ext cx="209224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Erdos Renyi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Locality+Random</a:t>
            </a:r>
            <a:endParaRPr/>
          </a:p>
        </p:txBody>
      </p:sp>
      <p:pic>
        <p:nvPicPr>
          <p:cNvPr id="152" name="Google Shape;152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82032" y="3142538"/>
            <a:ext cx="2105040" cy="2047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7306" y="3241629"/>
            <a:ext cx="1679508" cy="1704082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8"/>
          <p:cNvSpPr/>
          <p:nvPr/>
        </p:nvSpPr>
        <p:spPr>
          <a:xfrm>
            <a:off x="3132814" y="3943847"/>
            <a:ext cx="667909" cy="445273"/>
          </a:xfrm>
          <a:prstGeom prst="mathEqual">
            <a:avLst>
              <a:gd fmla="val 23520" name="adj1"/>
              <a:gd fmla="val 11760" name="adj2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8"/>
          <p:cNvSpPr/>
          <p:nvPr/>
        </p:nvSpPr>
        <p:spPr>
          <a:xfrm>
            <a:off x="6871648" y="3943847"/>
            <a:ext cx="667909" cy="546266"/>
          </a:xfrm>
          <a:prstGeom prst="mathPlus">
            <a:avLst>
              <a:gd fmla="val 23520" name="adj1"/>
            </a:avLst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35337" y="3142538"/>
            <a:ext cx="2076465" cy="2047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/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GB"/>
              <a:t>Applied the Mask to standard Models Good but not enough</a:t>
            </a:r>
            <a:endParaRPr/>
          </a:p>
        </p:txBody>
      </p:sp>
      <p:sp>
        <p:nvSpPr>
          <p:cNvPr id="162" name="Google Shape;162;p9"/>
          <p:cNvSpPr txBox="1"/>
          <p:nvPr>
            <p:ph idx="1" type="body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63" name="Google Shape;16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6651" y="2042155"/>
            <a:ext cx="7490128" cy="3556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ellVTI">
  <a:themeElements>
    <a:clrScheme name="AnalogousFromLightSeedRightStep">
      <a:dk1>
        <a:srgbClr val="000000"/>
      </a:dk1>
      <a:lt1>
        <a:srgbClr val="FFFFFF"/>
      </a:lt1>
      <a:dk2>
        <a:srgbClr val="413324"/>
      </a:dk2>
      <a:lt2>
        <a:srgbClr val="E2E7E8"/>
      </a:lt2>
      <a:accent1>
        <a:srgbClr val="D39089"/>
      </a:accent1>
      <a:accent2>
        <a:srgbClr val="C79A6B"/>
      </a:accent2>
      <a:accent3>
        <a:srgbClr val="AAA66F"/>
      </a:accent3>
      <a:accent4>
        <a:srgbClr val="91AB5F"/>
      </a:accent4>
      <a:accent5>
        <a:srgbClr val="80AE72"/>
      </a:accent5>
      <a:accent6>
        <a:srgbClr val="63B371"/>
      </a:accent6>
      <a:hlink>
        <a:srgbClr val="588C92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2024-12-17T17:39:34Z</dcterms:created>
  <dc:creator>Parisa Ahmadlu</dc:creator>
</cp:coreProperties>
</file>